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77" r:id="rId6"/>
    <p:sldId id="258" r:id="rId7"/>
    <p:sldId id="290" r:id="rId8"/>
    <p:sldId id="293" r:id="rId9"/>
    <p:sldId id="294" r:id="rId10"/>
    <p:sldId id="264" r:id="rId11"/>
    <p:sldId id="29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3204" autoAdjust="0"/>
  </p:normalViewPr>
  <p:slideViewPr>
    <p:cSldViewPr snapToGrid="0">
      <p:cViewPr varScale="1">
        <p:scale>
          <a:sx n="103" d="100"/>
          <a:sy n="103" d="100"/>
        </p:scale>
        <p:origin x="906" y="7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5D08D-75AC-64D1-BBAD-A233F2CC2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11B361-BBB1-4F5B-AAAD-9A2F614F0F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3F58F1-B47B-B0FD-0A29-104FABD8A8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27EA7E-71B8-CB89-0394-D9A0E6092D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749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7BC4A0-2AFB-C106-651F-3EFD7D216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8B89EE-B0CA-4E8C-2219-4B4A4C8297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C5723F-9A4E-2F0D-0F9D-AFE6F76202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4E72C-58DF-368B-72AE-549FA13BEC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139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0513" y="677918"/>
            <a:ext cx="7470551" cy="3590596"/>
          </a:xfrm>
        </p:spPr>
        <p:txBody>
          <a:bodyPr>
            <a:noAutofit/>
          </a:bodyPr>
          <a:lstStyle/>
          <a:p>
            <a:pPr algn="ctr"/>
            <a:r>
              <a:rPr lang="en-US" sz="6600" dirty="0" err="1">
                <a:solidFill>
                  <a:schemeClr val="bg2"/>
                </a:solidFill>
              </a:rPr>
              <a:t>Metoda</a:t>
            </a:r>
            <a:r>
              <a:rPr lang="en-US" sz="6600" dirty="0">
                <a:solidFill>
                  <a:schemeClr val="bg2"/>
                </a:solidFill>
              </a:rPr>
              <a:t> </a:t>
            </a:r>
            <a:r>
              <a:rPr lang="en-US" sz="6600" i="0" dirty="0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SINELG </a:t>
            </a:r>
            <a:br>
              <a:rPr lang="en-US" sz="4400" b="0" i="0" dirty="0">
                <a:solidFill>
                  <a:schemeClr val="bg2"/>
                </a:solidFill>
                <a:effectLst/>
                <a:latin typeface="Lato" panose="020F0502020204030204" pitchFamily="34" charset="0"/>
              </a:rPr>
            </a:br>
            <a:r>
              <a:rPr lang="en-US" sz="2000" b="0" i="0" dirty="0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(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Sistemul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 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Interactiv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 de 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Notare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 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pentru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 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Eficientizarea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 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Lecturii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 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şi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 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Gândirii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Lato" panose="020F0502020204030204" pitchFamily="34" charset="0"/>
              </a:rPr>
              <a:t>)</a:t>
            </a:r>
            <a:endParaRPr lang="en-US" sz="4400" dirty="0">
              <a:solidFill>
                <a:schemeClr val="bg2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42ED2BD-719C-1274-77A8-53F4BA3E496E}"/>
              </a:ext>
            </a:extLst>
          </p:cNvPr>
          <p:cNvSpPr txBox="1">
            <a:spLocks/>
          </p:cNvSpPr>
          <p:nvPr/>
        </p:nvSpPr>
        <p:spPr>
          <a:xfrm>
            <a:off x="6867526" y="4530943"/>
            <a:ext cx="5905500" cy="266355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0" dirty="0" err="1">
                <a:solidFill>
                  <a:schemeClr val="bg2"/>
                </a:solidFill>
              </a:rPr>
              <a:t>Proiect</a:t>
            </a:r>
            <a:r>
              <a:rPr lang="en-US" sz="2400" b="0" dirty="0">
                <a:solidFill>
                  <a:schemeClr val="bg2"/>
                </a:solidFill>
              </a:rPr>
              <a:t> </a:t>
            </a:r>
            <a:r>
              <a:rPr lang="en-US" sz="2400" b="0" dirty="0" err="1">
                <a:solidFill>
                  <a:schemeClr val="bg2"/>
                </a:solidFill>
              </a:rPr>
              <a:t>realizat</a:t>
            </a:r>
            <a:r>
              <a:rPr lang="en-US" sz="2400" b="0" dirty="0">
                <a:solidFill>
                  <a:schemeClr val="bg2"/>
                </a:solidFill>
              </a:rPr>
              <a:t> de </a:t>
            </a:r>
          </a:p>
          <a:p>
            <a:r>
              <a:rPr lang="en-US" sz="2400" b="0" dirty="0">
                <a:solidFill>
                  <a:schemeClr val="bg2"/>
                </a:solidFill>
              </a:rPr>
              <a:t>Mutu Vlad</a:t>
            </a:r>
          </a:p>
          <a:p>
            <a:r>
              <a:rPr lang="en-US" sz="2400" b="0" dirty="0" err="1">
                <a:solidFill>
                  <a:schemeClr val="bg2"/>
                </a:solidFill>
              </a:rPr>
              <a:t>Lucaci</a:t>
            </a:r>
            <a:r>
              <a:rPr lang="en-US" sz="2400" b="0">
                <a:solidFill>
                  <a:schemeClr val="bg2"/>
                </a:solidFill>
              </a:rPr>
              <a:t> George</a:t>
            </a:r>
            <a:endParaRPr lang="en-US" sz="2400" b="0" dirty="0">
              <a:solidFill>
                <a:schemeClr val="bg2"/>
              </a:solidFill>
            </a:endParaRPr>
          </a:p>
          <a:p>
            <a:r>
              <a:rPr lang="en-US" sz="2400" b="0" dirty="0">
                <a:solidFill>
                  <a:schemeClr val="bg2"/>
                </a:solidFill>
              </a:rPr>
              <a:t>Informatica Ro</a:t>
            </a:r>
            <a:r>
              <a:rPr lang="ro-RO" sz="2400" b="0" dirty="0">
                <a:solidFill>
                  <a:schemeClr val="bg2"/>
                </a:solidFill>
              </a:rPr>
              <a:t>mână 224</a:t>
            </a:r>
            <a:endParaRPr lang="en-US" sz="24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7563" y="429462"/>
            <a:ext cx="8558211" cy="1099302"/>
          </a:xfrm>
        </p:spPr>
        <p:txBody>
          <a:bodyPr>
            <a:normAutofit/>
          </a:bodyPr>
          <a:lstStyle/>
          <a:p>
            <a:r>
              <a:rPr lang="ro-RO" dirty="0"/>
              <a:t>Prezentare interactiva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467224" y="1919288"/>
            <a:ext cx="6338887" cy="2668587"/>
          </a:xfrm>
        </p:spPr>
        <p:txBody>
          <a:bodyPr>
            <a:normAutofit/>
          </a:bodyPr>
          <a:lstStyle/>
          <a:p>
            <a:r>
              <a:rPr lang="en-US" dirty="0"/>
              <a:t>https://forms.gle/uch6Gjsk8Eua3pcZ9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1368467"/>
          </a:xfrm>
        </p:spPr>
        <p:txBody>
          <a:bodyPr>
            <a:normAutofit fontScale="90000"/>
          </a:bodyPr>
          <a:lstStyle/>
          <a:p>
            <a:r>
              <a:rPr lang="ro-RO" dirty="0"/>
              <a:t>CE este metoda </a:t>
            </a:r>
            <a:r>
              <a:rPr lang="ro-RO" dirty="0" err="1"/>
              <a:t>Sinelg</a:t>
            </a:r>
            <a:r>
              <a:rPr lang="ro-RO" dirty="0"/>
              <a:t>?</a:t>
            </a:r>
            <a:endParaRPr lang="en-US" dirty="0"/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15F1DC4B-30AC-2944-1D56-9D862601C23D}"/>
              </a:ext>
            </a:extLst>
          </p:cNvPr>
          <p:cNvSpPr txBox="1">
            <a:spLocks/>
          </p:cNvSpPr>
          <p:nvPr/>
        </p:nvSpPr>
        <p:spPr>
          <a:xfrm>
            <a:off x="4700343" y="2441194"/>
            <a:ext cx="6943969" cy="37564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err="1"/>
              <a:t>este</a:t>
            </a:r>
            <a:r>
              <a:rPr lang="en-US" sz="2400" dirty="0"/>
              <a:t> o </a:t>
            </a:r>
            <a:r>
              <a:rPr lang="en-US" sz="2400" dirty="0" err="1"/>
              <a:t>tehnică</a:t>
            </a:r>
            <a:r>
              <a:rPr lang="en-US" sz="2400" dirty="0"/>
              <a:t> </a:t>
            </a:r>
            <a:r>
              <a:rPr lang="en-US" sz="2400" dirty="0" err="1"/>
              <a:t>pedagogică</a:t>
            </a:r>
            <a:r>
              <a:rPr lang="en-US" sz="2400" dirty="0"/>
              <a:t> </a:t>
            </a:r>
            <a:r>
              <a:rPr lang="en-US" sz="2400" dirty="0" err="1"/>
              <a:t>utilizată</a:t>
            </a:r>
            <a:r>
              <a:rPr lang="en-US" sz="2400" dirty="0"/>
              <a:t> </a:t>
            </a:r>
            <a:r>
              <a:rPr lang="en-US" sz="2400" dirty="0" err="1"/>
              <a:t>pentru</a:t>
            </a:r>
            <a:r>
              <a:rPr lang="en-US" sz="2400" dirty="0"/>
              <a:t> </a:t>
            </a:r>
            <a:r>
              <a:rPr lang="en-US" sz="2400" dirty="0" err="1"/>
              <a:t>îmbunătățirea</a:t>
            </a:r>
            <a:r>
              <a:rPr lang="en-US" sz="2400" dirty="0"/>
              <a:t> </a:t>
            </a:r>
            <a:r>
              <a:rPr lang="en-US" sz="2400" dirty="0" err="1"/>
              <a:t>proceselor</a:t>
            </a:r>
            <a:r>
              <a:rPr lang="en-US" sz="2400" dirty="0"/>
              <a:t> de </a:t>
            </a:r>
            <a:r>
              <a:rPr lang="en-US" sz="2400" dirty="0" err="1"/>
              <a:t>înțelegere</a:t>
            </a:r>
            <a:r>
              <a:rPr lang="en-US" sz="2400" dirty="0"/>
              <a:t>, </a:t>
            </a:r>
            <a:r>
              <a:rPr lang="en-US" sz="2400" dirty="0" err="1"/>
              <a:t>învățare</a:t>
            </a:r>
            <a:r>
              <a:rPr lang="en-US" sz="2400" dirty="0"/>
              <a:t> 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gândire</a:t>
            </a:r>
            <a:r>
              <a:rPr lang="en-US" sz="2400" dirty="0"/>
              <a:t> </a:t>
            </a:r>
            <a:r>
              <a:rPr lang="en-US" sz="2400" dirty="0" err="1"/>
              <a:t>critică</a:t>
            </a:r>
            <a:r>
              <a:rPr lang="en-US" sz="2400" dirty="0"/>
              <a:t> </a:t>
            </a:r>
            <a:r>
              <a:rPr lang="en-US" sz="2400" dirty="0" err="1"/>
              <a:t>printr</a:t>
            </a:r>
            <a:r>
              <a:rPr lang="en-US" sz="2400" dirty="0"/>
              <a:t>-o </a:t>
            </a:r>
            <a:r>
              <a:rPr lang="en-US" sz="2400" dirty="0" err="1"/>
              <a:t>abordare</a:t>
            </a:r>
            <a:r>
              <a:rPr lang="en-US" sz="2400" dirty="0"/>
              <a:t> </a:t>
            </a:r>
            <a:r>
              <a:rPr lang="en-US" sz="2400" dirty="0" err="1"/>
              <a:t>activă</a:t>
            </a:r>
            <a:r>
              <a:rPr lang="en-US" sz="2400" dirty="0"/>
              <a:t> 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interactivă</a:t>
            </a:r>
            <a:r>
              <a:rPr lang="en-US" sz="2400" dirty="0"/>
              <a:t> a </a:t>
            </a:r>
            <a:r>
              <a:rPr lang="en-US" sz="2400" dirty="0" err="1"/>
              <a:t>materialului</a:t>
            </a:r>
            <a:r>
              <a:rPr lang="en-US" sz="2400" dirty="0"/>
              <a:t> </a:t>
            </a:r>
            <a:r>
              <a:rPr lang="en-US" sz="2400" dirty="0" err="1"/>
              <a:t>citit</a:t>
            </a:r>
            <a:r>
              <a:rPr lang="en-US" sz="2400" dirty="0"/>
              <a:t>. </a:t>
            </a:r>
            <a:endParaRPr lang="ro-RO" sz="2400" dirty="0"/>
          </a:p>
          <a:p>
            <a:endParaRPr lang="ro-RO" sz="2400" dirty="0"/>
          </a:p>
          <a:p>
            <a:r>
              <a:rPr lang="en-US" sz="2400" dirty="0"/>
              <a:t>Este </a:t>
            </a:r>
            <a:r>
              <a:rPr lang="en-US" sz="2400" dirty="0" err="1"/>
              <a:t>adesea</a:t>
            </a:r>
            <a:r>
              <a:rPr lang="en-US" sz="2400" dirty="0"/>
              <a:t> </a:t>
            </a:r>
            <a:r>
              <a:rPr lang="en-US" sz="2400" dirty="0" err="1"/>
              <a:t>utilizată</a:t>
            </a:r>
            <a:r>
              <a:rPr lang="en-US" sz="2400" dirty="0"/>
              <a:t> </a:t>
            </a:r>
            <a:r>
              <a:rPr lang="en-US" sz="2400" dirty="0" err="1"/>
              <a:t>în</a:t>
            </a:r>
            <a:r>
              <a:rPr lang="en-US" sz="2400" dirty="0"/>
              <a:t> </a:t>
            </a:r>
            <a:r>
              <a:rPr lang="en-US" sz="2400" dirty="0" err="1"/>
              <a:t>educație</a:t>
            </a:r>
            <a:r>
              <a:rPr lang="en-US" sz="2400" dirty="0"/>
              <a:t> </a:t>
            </a:r>
            <a:r>
              <a:rPr lang="en-US" sz="2400" dirty="0" err="1"/>
              <a:t>pentru</a:t>
            </a:r>
            <a:r>
              <a:rPr lang="en-US" sz="2400" dirty="0"/>
              <a:t> a </a:t>
            </a:r>
            <a:r>
              <a:rPr lang="en-US" sz="2400" dirty="0" err="1"/>
              <a:t>încuraja</a:t>
            </a:r>
            <a:r>
              <a:rPr lang="en-US" sz="2400" dirty="0"/>
              <a:t> </a:t>
            </a:r>
            <a:r>
              <a:rPr lang="en-US" sz="2400" dirty="0" err="1"/>
              <a:t>elevii</a:t>
            </a:r>
            <a:r>
              <a:rPr lang="en-US" sz="2400" dirty="0"/>
              <a:t> 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studenții</a:t>
            </a:r>
            <a:r>
              <a:rPr lang="en-US" sz="2400" dirty="0"/>
              <a:t> </a:t>
            </a:r>
            <a:r>
              <a:rPr lang="en-US" sz="2400" dirty="0" err="1"/>
              <a:t>să</a:t>
            </a:r>
            <a:r>
              <a:rPr lang="en-US" sz="2400" dirty="0"/>
              <a:t> </a:t>
            </a:r>
            <a:r>
              <a:rPr lang="en-US" sz="2400" dirty="0" err="1"/>
              <a:t>devină</a:t>
            </a:r>
            <a:r>
              <a:rPr lang="en-US" sz="2400" dirty="0"/>
              <a:t> </a:t>
            </a:r>
            <a:r>
              <a:rPr lang="en-US" sz="2400" dirty="0" err="1"/>
              <a:t>cititori</a:t>
            </a:r>
            <a:r>
              <a:rPr lang="en-US" sz="2400" dirty="0"/>
              <a:t> </a:t>
            </a:r>
            <a:r>
              <a:rPr lang="en-US" sz="2400" dirty="0" err="1"/>
              <a:t>activi</a:t>
            </a:r>
            <a:r>
              <a:rPr lang="en-US" sz="2400" dirty="0"/>
              <a:t>, </a:t>
            </a:r>
            <a:r>
              <a:rPr lang="en-US" sz="2400" dirty="0" err="1"/>
              <a:t>să</a:t>
            </a:r>
            <a:r>
              <a:rPr lang="en-US" sz="2400" dirty="0"/>
              <a:t> </a:t>
            </a:r>
            <a:r>
              <a:rPr lang="en-US" sz="2400" dirty="0" err="1"/>
              <a:t>analizeze</a:t>
            </a:r>
            <a:r>
              <a:rPr lang="en-US" sz="2400" dirty="0"/>
              <a:t> </a:t>
            </a:r>
            <a:r>
              <a:rPr lang="en-US" sz="2400" dirty="0" err="1"/>
              <a:t>informațiile</a:t>
            </a:r>
            <a:r>
              <a:rPr lang="en-US" sz="2400" dirty="0"/>
              <a:t> </a:t>
            </a:r>
            <a:r>
              <a:rPr lang="en-US" sz="2400" dirty="0" err="1"/>
              <a:t>și</a:t>
            </a:r>
            <a:r>
              <a:rPr lang="en-US" sz="2400" dirty="0"/>
              <a:t> </a:t>
            </a:r>
            <a:r>
              <a:rPr lang="en-US" sz="2400" dirty="0" err="1"/>
              <a:t>să</a:t>
            </a:r>
            <a:r>
              <a:rPr lang="en-US" sz="2400" dirty="0"/>
              <a:t> </a:t>
            </a:r>
            <a:r>
              <a:rPr lang="en-US" sz="2400" dirty="0" err="1"/>
              <a:t>dezvolte</a:t>
            </a:r>
            <a:r>
              <a:rPr lang="en-US" sz="2400" dirty="0"/>
              <a:t> </a:t>
            </a:r>
            <a:r>
              <a:rPr lang="en-US" sz="2400" dirty="0" err="1"/>
              <a:t>abilități</a:t>
            </a:r>
            <a:r>
              <a:rPr lang="en-US" sz="2400" dirty="0"/>
              <a:t> de </a:t>
            </a:r>
            <a:r>
              <a:rPr lang="en-US" sz="2400" dirty="0" err="1"/>
              <a:t>organizare</a:t>
            </a:r>
            <a:r>
              <a:rPr lang="en-US" sz="2400" dirty="0"/>
              <a:t> a </a:t>
            </a:r>
            <a:r>
              <a:rPr lang="en-US" sz="2400" dirty="0" err="1"/>
              <a:t>cunoștințelor</a:t>
            </a:r>
            <a:r>
              <a:rPr lang="en-US" sz="2400" dirty="0"/>
              <a:t>.</a:t>
            </a:r>
            <a:endParaRPr lang="en-US" sz="6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2171700"/>
            <a:ext cx="6594768" cy="3909869"/>
          </a:xfrm>
        </p:spPr>
        <p:txBody>
          <a:bodyPr>
            <a:normAutofit/>
          </a:bodyPr>
          <a:lstStyle/>
          <a:p>
            <a:pPr algn="ctr">
              <a:buFont typeface="+mj-lt"/>
              <a:buAutoNum type="arabicPeriod"/>
            </a:pPr>
            <a:r>
              <a:rPr lang="en-US" b="1" dirty="0" err="1">
                <a:solidFill>
                  <a:schemeClr val="bg2"/>
                </a:solidFill>
              </a:rPr>
              <a:t>Pregătirea</a:t>
            </a:r>
            <a:r>
              <a:rPr lang="en-US" b="1" dirty="0">
                <a:solidFill>
                  <a:schemeClr val="bg2"/>
                </a:solidFill>
              </a:rPr>
              <a:t> </a:t>
            </a:r>
            <a:r>
              <a:rPr lang="en-US" b="1" dirty="0" err="1">
                <a:solidFill>
                  <a:schemeClr val="bg2"/>
                </a:solidFill>
              </a:rPr>
              <a:t>pentru</a:t>
            </a:r>
            <a:r>
              <a:rPr lang="en-US" b="1" dirty="0">
                <a:solidFill>
                  <a:schemeClr val="bg2"/>
                </a:solidFill>
              </a:rPr>
              <a:t> </a:t>
            </a:r>
            <a:r>
              <a:rPr lang="en-US" b="1" dirty="0" err="1">
                <a:solidFill>
                  <a:schemeClr val="bg2"/>
                </a:solidFill>
              </a:rPr>
              <a:t>lectură</a:t>
            </a:r>
            <a:br>
              <a:rPr lang="en-US" dirty="0">
                <a:solidFill>
                  <a:schemeClr val="bg2"/>
                </a:solidFill>
              </a:rPr>
            </a:br>
            <a:r>
              <a:rPr lang="en-US" dirty="0" err="1">
                <a:solidFill>
                  <a:schemeClr val="bg2"/>
                </a:solidFill>
              </a:rPr>
              <a:t>Înainte</a:t>
            </a:r>
            <a:r>
              <a:rPr lang="en-US" dirty="0">
                <a:solidFill>
                  <a:schemeClr val="bg2"/>
                </a:solidFill>
              </a:rPr>
              <a:t> de a </a:t>
            </a:r>
            <a:r>
              <a:rPr lang="en-US" dirty="0" err="1">
                <a:solidFill>
                  <a:schemeClr val="bg2"/>
                </a:solidFill>
              </a:rPr>
              <a:t>începe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lectura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elevul</a:t>
            </a:r>
            <a:r>
              <a:rPr lang="en-US" dirty="0">
                <a:solidFill>
                  <a:schemeClr val="bg2"/>
                </a:solidFill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dirty="0" err="1">
                <a:solidFill>
                  <a:schemeClr val="bg2"/>
                </a:solidFill>
              </a:rPr>
              <a:t>Analizează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titlul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subtitlurile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imaginile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sau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alte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elemente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paratextuale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pentru</a:t>
            </a:r>
            <a:r>
              <a:rPr lang="en-US" dirty="0">
                <a:solidFill>
                  <a:schemeClr val="bg2"/>
                </a:solidFill>
              </a:rPr>
              <a:t> a </a:t>
            </a:r>
            <a:r>
              <a:rPr lang="en-US" dirty="0" err="1">
                <a:solidFill>
                  <a:schemeClr val="bg2"/>
                </a:solidFill>
              </a:rPr>
              <a:t>anticipa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conținutul</a:t>
            </a:r>
            <a:r>
              <a:rPr lang="en-US" dirty="0">
                <a:solidFill>
                  <a:schemeClr val="bg2"/>
                </a:solidFill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dirty="0" err="1">
                <a:solidFill>
                  <a:schemeClr val="bg2"/>
                </a:solidFill>
              </a:rPr>
              <a:t>Își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stabilește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scopurile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lecturii</a:t>
            </a:r>
            <a:r>
              <a:rPr lang="en-US" dirty="0">
                <a:solidFill>
                  <a:schemeClr val="bg2"/>
                </a:solidFill>
              </a:rPr>
              <a:t> (de </a:t>
            </a:r>
            <a:r>
              <a:rPr lang="en-US" dirty="0" err="1">
                <a:solidFill>
                  <a:schemeClr val="bg2"/>
                </a:solidFill>
              </a:rPr>
              <a:t>exemplu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identificarea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informațiilor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esențiale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compararea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unor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concepte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răspunsul</a:t>
            </a:r>
            <a:r>
              <a:rPr lang="en-US" dirty="0">
                <a:solidFill>
                  <a:schemeClr val="bg2"/>
                </a:solidFill>
              </a:rPr>
              <a:t> la </a:t>
            </a:r>
            <a:r>
              <a:rPr lang="en-US" dirty="0" err="1">
                <a:solidFill>
                  <a:schemeClr val="bg2"/>
                </a:solidFill>
              </a:rPr>
              <a:t>întrebări</a:t>
            </a:r>
            <a:r>
              <a:rPr lang="en-US" dirty="0">
                <a:solidFill>
                  <a:schemeClr val="bg2"/>
                </a:solidFill>
              </a:rPr>
              <a:t>).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94FBEA7D-2E07-F368-AFD0-324296862A7F}"/>
              </a:ext>
            </a:extLst>
          </p:cNvPr>
          <p:cNvSpPr txBox="1">
            <a:spLocks/>
          </p:cNvSpPr>
          <p:nvPr/>
        </p:nvSpPr>
        <p:spPr>
          <a:xfrm>
            <a:off x="4649086" y="92197"/>
            <a:ext cx="6594768" cy="1368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Etapele</a:t>
            </a:r>
            <a:r>
              <a:rPr lang="en-US" b="1" dirty="0"/>
              <a:t> </a:t>
            </a:r>
            <a:r>
              <a:rPr lang="en-US" b="1" dirty="0" err="1"/>
              <a:t>metodei</a:t>
            </a:r>
            <a:r>
              <a:rPr lang="en-US" b="1" dirty="0"/>
              <a:t> SINELG</a:t>
            </a:r>
          </a:p>
        </p:txBody>
      </p: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66855D-6E44-6209-1445-9D9579307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31C4BAC-5890-4FC5-EC2A-E6D568F2B8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1571625"/>
            <a:ext cx="6594768" cy="5029199"/>
          </a:xfrm>
        </p:spPr>
        <p:txBody>
          <a:bodyPr>
            <a:noAutofit/>
          </a:bodyPr>
          <a:lstStyle/>
          <a:p>
            <a:pPr algn="ctr"/>
            <a:r>
              <a:rPr lang="ro-RO" b="1" dirty="0">
                <a:solidFill>
                  <a:schemeClr val="bg2"/>
                </a:solidFill>
              </a:rPr>
              <a:t>2.</a:t>
            </a:r>
            <a:r>
              <a:rPr lang="en-US" sz="1100" b="1" dirty="0"/>
              <a:t> </a:t>
            </a:r>
            <a:r>
              <a:rPr lang="en-US" b="1" dirty="0" err="1"/>
              <a:t>Citirea</a:t>
            </a:r>
            <a:r>
              <a:rPr lang="en-US" b="1" dirty="0"/>
              <a:t> </a:t>
            </a:r>
            <a:r>
              <a:rPr lang="en-US" b="1" dirty="0" err="1"/>
              <a:t>activă</a:t>
            </a:r>
            <a:r>
              <a:rPr lang="en-US" b="1" dirty="0"/>
              <a:t> cu </a:t>
            </a:r>
            <a:r>
              <a:rPr lang="en-US" b="1" dirty="0" err="1"/>
              <a:t>notare</a:t>
            </a:r>
            <a:br>
              <a:rPr lang="en-US" sz="1100" dirty="0"/>
            </a:br>
            <a:r>
              <a:rPr lang="ro-RO" sz="1200" dirty="0"/>
              <a:t>	</a:t>
            </a:r>
            <a:r>
              <a:rPr lang="en-US" sz="1400" dirty="0"/>
              <a:t>Pe </a:t>
            </a:r>
            <a:r>
              <a:rPr lang="en-US" sz="1400" dirty="0" err="1"/>
              <a:t>parcursul</a:t>
            </a:r>
            <a:r>
              <a:rPr lang="en-US" sz="1400" dirty="0"/>
              <a:t> </a:t>
            </a:r>
            <a:r>
              <a:rPr lang="en-US" sz="1400" dirty="0" err="1"/>
              <a:t>lecturii</a:t>
            </a:r>
            <a:r>
              <a:rPr lang="en-US" sz="1400" dirty="0"/>
              <a:t>, </a:t>
            </a:r>
            <a:r>
              <a:rPr lang="en-US" sz="1400" dirty="0" err="1"/>
              <a:t>elevul</a:t>
            </a:r>
            <a:r>
              <a:rPr lang="en-US" sz="1400" dirty="0"/>
              <a:t> </a:t>
            </a:r>
            <a:r>
              <a:rPr lang="en-US" sz="1400" dirty="0" err="1"/>
              <a:t>folosește</a:t>
            </a:r>
            <a:r>
              <a:rPr lang="en-US" sz="1400" dirty="0"/>
              <a:t> </a:t>
            </a:r>
            <a:r>
              <a:rPr lang="en-US" sz="1400" dirty="0" err="1"/>
              <a:t>următoarele</a:t>
            </a:r>
            <a:r>
              <a:rPr lang="en-US" sz="1400" dirty="0"/>
              <a:t> </a:t>
            </a:r>
            <a:r>
              <a:rPr lang="en-US" sz="1400" dirty="0" err="1"/>
              <a:t>simboluri</a:t>
            </a:r>
            <a:r>
              <a:rPr lang="en-US" sz="1400" dirty="0"/>
              <a:t> </a:t>
            </a:r>
            <a:r>
              <a:rPr lang="en-US" sz="1400" dirty="0" err="1"/>
              <a:t>pentru</a:t>
            </a:r>
            <a:r>
              <a:rPr lang="en-US" sz="1400" dirty="0"/>
              <a:t> a </a:t>
            </a:r>
            <a:r>
              <a:rPr lang="en-US" sz="1400" dirty="0" err="1"/>
              <a:t>categoriza</a:t>
            </a:r>
            <a:r>
              <a:rPr lang="en-US" sz="1400" dirty="0"/>
              <a:t> </a:t>
            </a:r>
            <a:r>
              <a:rPr lang="en-US" sz="1400" dirty="0" err="1"/>
              <a:t>informațiile</a:t>
            </a:r>
            <a:r>
              <a:rPr lang="en-US" sz="1400" dirty="0"/>
              <a:t>: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2"/>
                </a:solidFill>
              </a:rPr>
              <a:t>„√” (</a:t>
            </a:r>
            <a:r>
              <a:rPr lang="en-US" sz="1400" b="1" dirty="0" err="1">
                <a:solidFill>
                  <a:schemeClr val="bg2"/>
                </a:solidFill>
              </a:rPr>
              <a:t>informații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știute</a:t>
            </a:r>
            <a:r>
              <a:rPr lang="en-US" sz="1400" b="1" dirty="0">
                <a:solidFill>
                  <a:schemeClr val="bg2"/>
                </a:solidFill>
              </a:rPr>
              <a:t>):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Marchează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elementele</a:t>
            </a:r>
            <a:r>
              <a:rPr lang="en-US" sz="1400" dirty="0">
                <a:solidFill>
                  <a:schemeClr val="bg2"/>
                </a:solidFill>
              </a:rPr>
              <a:t> din text care </a:t>
            </a:r>
            <a:r>
              <a:rPr lang="en-US" sz="1400" dirty="0" err="1">
                <a:solidFill>
                  <a:schemeClr val="bg2"/>
                </a:solidFill>
              </a:rPr>
              <a:t>confirmă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cunoștințele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deja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deținute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  <a:br>
              <a:rPr lang="en-US" sz="1400" dirty="0">
                <a:solidFill>
                  <a:schemeClr val="bg2"/>
                </a:solidFill>
              </a:rPr>
            </a:br>
            <a:r>
              <a:rPr lang="en-US" sz="1400" dirty="0" err="1">
                <a:solidFill>
                  <a:schemeClr val="bg2"/>
                </a:solidFill>
              </a:rPr>
              <a:t>Exemplu</a:t>
            </a:r>
            <a:r>
              <a:rPr lang="en-US" sz="1400" dirty="0">
                <a:solidFill>
                  <a:schemeClr val="bg2"/>
                </a:solidFill>
              </a:rPr>
              <a:t>: „</a:t>
            </a:r>
            <a:r>
              <a:rPr lang="en-US" sz="1400" dirty="0" err="1">
                <a:solidFill>
                  <a:schemeClr val="bg2"/>
                </a:solidFill>
              </a:rPr>
              <a:t>Plantele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produc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oxigen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prin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fotosinteză</a:t>
            </a:r>
            <a:r>
              <a:rPr lang="en-US" sz="1400" dirty="0">
                <a:solidFill>
                  <a:schemeClr val="bg2"/>
                </a:solidFill>
              </a:rPr>
              <a:t>” (</a:t>
            </a:r>
            <a:r>
              <a:rPr lang="en-US" sz="1400" dirty="0" err="1">
                <a:solidFill>
                  <a:schemeClr val="bg2"/>
                </a:solidFill>
              </a:rPr>
              <a:t>dacă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elevul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știa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deja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acest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lucru</a:t>
            </a:r>
            <a:r>
              <a:rPr lang="en-US" sz="1400" dirty="0">
                <a:solidFill>
                  <a:schemeClr val="bg2"/>
                </a:solidFill>
              </a:rPr>
              <a:t>).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2"/>
                </a:solidFill>
              </a:rPr>
              <a:t>„-” (</a:t>
            </a:r>
            <a:r>
              <a:rPr lang="en-US" sz="1400" b="1" dirty="0" err="1">
                <a:solidFill>
                  <a:schemeClr val="bg2"/>
                </a:solidFill>
              </a:rPr>
              <a:t>informații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diferite</a:t>
            </a:r>
            <a:r>
              <a:rPr lang="en-US" sz="1400" b="1" dirty="0">
                <a:solidFill>
                  <a:schemeClr val="bg2"/>
                </a:solidFill>
              </a:rPr>
              <a:t>):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Indică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idei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sau</a:t>
            </a:r>
            <a:r>
              <a:rPr lang="en-US" sz="1400" dirty="0">
                <a:solidFill>
                  <a:schemeClr val="bg2"/>
                </a:solidFill>
              </a:rPr>
              <a:t> perspective care </a:t>
            </a:r>
            <a:r>
              <a:rPr lang="en-US" sz="1400" dirty="0" err="1">
                <a:solidFill>
                  <a:schemeClr val="bg2"/>
                </a:solidFill>
              </a:rPr>
              <a:t>contrazic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ceea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ce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credea</a:t>
            </a:r>
            <a:r>
              <a:rPr lang="en-US" sz="1400" dirty="0">
                <a:solidFill>
                  <a:schemeClr val="bg2"/>
                </a:solidFill>
              </a:rPr>
              <a:t> anterior.</a:t>
            </a:r>
            <a:br>
              <a:rPr lang="en-US" sz="1400" dirty="0">
                <a:solidFill>
                  <a:schemeClr val="bg2"/>
                </a:solidFill>
              </a:rPr>
            </a:br>
            <a:r>
              <a:rPr lang="en-US" sz="1400" dirty="0" err="1">
                <a:solidFill>
                  <a:schemeClr val="bg2"/>
                </a:solidFill>
              </a:rPr>
              <a:t>Exemplu</a:t>
            </a:r>
            <a:r>
              <a:rPr lang="en-US" sz="1400" dirty="0">
                <a:solidFill>
                  <a:schemeClr val="bg2"/>
                </a:solidFill>
              </a:rPr>
              <a:t>: </a:t>
            </a:r>
            <a:r>
              <a:rPr lang="en-US" sz="1400" dirty="0" err="1">
                <a:solidFill>
                  <a:schemeClr val="bg2"/>
                </a:solidFill>
              </a:rPr>
              <a:t>Dacă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elevul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credea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că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toate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păsările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migrează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și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află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că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unele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rămân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sedentare</a:t>
            </a:r>
            <a:r>
              <a:rPr lang="en-US" sz="1400" dirty="0">
                <a:solidFill>
                  <a:schemeClr val="bg2"/>
                </a:solidFill>
              </a:rPr>
              <a:t>, </a:t>
            </a:r>
            <a:r>
              <a:rPr lang="en-US" sz="1400" dirty="0" err="1">
                <a:solidFill>
                  <a:schemeClr val="bg2"/>
                </a:solidFill>
              </a:rPr>
              <a:t>va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marca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acest</a:t>
            </a:r>
            <a:r>
              <a:rPr lang="en-US" sz="1400" dirty="0">
                <a:solidFill>
                  <a:schemeClr val="bg2"/>
                </a:solidFill>
              </a:rPr>
              <a:t> aspect.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2"/>
                </a:solidFill>
              </a:rPr>
              <a:t>„+” (</a:t>
            </a:r>
            <a:r>
              <a:rPr lang="en-US" sz="1400" b="1" dirty="0" err="1">
                <a:solidFill>
                  <a:schemeClr val="bg2"/>
                </a:solidFill>
              </a:rPr>
              <a:t>informații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noi</a:t>
            </a:r>
            <a:r>
              <a:rPr lang="en-US" sz="1400" b="1" dirty="0">
                <a:solidFill>
                  <a:schemeClr val="bg2"/>
                </a:solidFill>
              </a:rPr>
              <a:t>):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Notează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faptele</a:t>
            </a:r>
            <a:r>
              <a:rPr lang="en-US" sz="1400" dirty="0">
                <a:solidFill>
                  <a:schemeClr val="bg2"/>
                </a:solidFill>
              </a:rPr>
              <a:t>, </a:t>
            </a:r>
            <a:r>
              <a:rPr lang="en-US" sz="1400" dirty="0" err="1">
                <a:solidFill>
                  <a:schemeClr val="bg2"/>
                </a:solidFill>
              </a:rPr>
              <a:t>conceptele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sau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ideile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complet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noi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pentru</a:t>
            </a:r>
            <a:r>
              <a:rPr lang="en-US" sz="1400" dirty="0">
                <a:solidFill>
                  <a:schemeClr val="bg2"/>
                </a:solidFill>
              </a:rPr>
              <a:t> el.</a:t>
            </a:r>
            <a:br>
              <a:rPr lang="en-US" sz="1400" dirty="0">
                <a:solidFill>
                  <a:schemeClr val="bg2"/>
                </a:solidFill>
              </a:rPr>
            </a:br>
            <a:r>
              <a:rPr lang="en-US" sz="1400" dirty="0" err="1">
                <a:solidFill>
                  <a:schemeClr val="bg2"/>
                </a:solidFill>
              </a:rPr>
              <a:t>Exemplu</a:t>
            </a:r>
            <a:r>
              <a:rPr lang="en-US" sz="1400" dirty="0">
                <a:solidFill>
                  <a:schemeClr val="bg2"/>
                </a:solidFill>
              </a:rPr>
              <a:t>: O </a:t>
            </a:r>
            <a:r>
              <a:rPr lang="en-US" sz="1400" dirty="0" err="1">
                <a:solidFill>
                  <a:schemeClr val="bg2"/>
                </a:solidFill>
              </a:rPr>
              <a:t>tehnologie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inovatoare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descrisă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în</a:t>
            </a:r>
            <a:r>
              <a:rPr lang="en-US" sz="1400" dirty="0">
                <a:solidFill>
                  <a:schemeClr val="bg2"/>
                </a:solidFill>
              </a:rPr>
              <a:t> text.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2"/>
                </a:solidFill>
              </a:rPr>
              <a:t>„?” (</a:t>
            </a:r>
            <a:r>
              <a:rPr lang="en-US" sz="1400" b="1" dirty="0" err="1">
                <a:solidFill>
                  <a:schemeClr val="bg2"/>
                </a:solidFill>
              </a:rPr>
              <a:t>informații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despre</a:t>
            </a:r>
            <a:r>
              <a:rPr lang="en-US" sz="1400" b="1" dirty="0">
                <a:solidFill>
                  <a:schemeClr val="bg2"/>
                </a:solidFill>
              </a:rPr>
              <a:t> care </a:t>
            </a:r>
            <a:r>
              <a:rPr lang="en-US" sz="1400" b="1" dirty="0" err="1">
                <a:solidFill>
                  <a:schemeClr val="bg2"/>
                </a:solidFill>
              </a:rPr>
              <a:t>ar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vrea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să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știe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mai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mult</a:t>
            </a:r>
            <a:r>
              <a:rPr lang="en-US" sz="1400" b="1" dirty="0">
                <a:solidFill>
                  <a:schemeClr val="bg2"/>
                </a:solidFill>
              </a:rPr>
              <a:t>):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Sugerează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întrebări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suplimentare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sau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curiozități</a:t>
            </a:r>
            <a:r>
              <a:rPr lang="en-US" sz="1400" dirty="0">
                <a:solidFill>
                  <a:schemeClr val="bg2"/>
                </a:solidFill>
              </a:rPr>
              <a:t> pe care </a:t>
            </a:r>
            <a:r>
              <a:rPr lang="en-US" sz="1400" dirty="0" err="1">
                <a:solidFill>
                  <a:schemeClr val="bg2"/>
                </a:solidFill>
              </a:rPr>
              <a:t>textul</a:t>
            </a:r>
            <a:r>
              <a:rPr lang="en-US" sz="1400" dirty="0">
                <a:solidFill>
                  <a:schemeClr val="bg2"/>
                </a:solidFill>
              </a:rPr>
              <a:t> le </a:t>
            </a:r>
            <a:r>
              <a:rPr lang="en-US" sz="1400" dirty="0" err="1">
                <a:solidFill>
                  <a:schemeClr val="bg2"/>
                </a:solidFill>
              </a:rPr>
              <a:t>stârnește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  <a:br>
              <a:rPr lang="en-US" sz="1400" dirty="0">
                <a:solidFill>
                  <a:schemeClr val="bg2"/>
                </a:solidFill>
              </a:rPr>
            </a:br>
            <a:r>
              <a:rPr lang="en-US" sz="1400" dirty="0" err="1">
                <a:solidFill>
                  <a:schemeClr val="bg2"/>
                </a:solidFill>
              </a:rPr>
              <a:t>Exemplu</a:t>
            </a:r>
            <a:r>
              <a:rPr lang="en-US" sz="1400" dirty="0">
                <a:solidFill>
                  <a:schemeClr val="bg2"/>
                </a:solidFill>
              </a:rPr>
              <a:t>: </a:t>
            </a:r>
            <a:r>
              <a:rPr lang="en-US" sz="1400" dirty="0" err="1">
                <a:solidFill>
                  <a:schemeClr val="bg2"/>
                </a:solidFill>
              </a:rPr>
              <a:t>Dacă</a:t>
            </a:r>
            <a:r>
              <a:rPr lang="en-US" sz="1400" dirty="0">
                <a:solidFill>
                  <a:schemeClr val="bg2"/>
                </a:solidFill>
              </a:rPr>
              <a:t> un text </a:t>
            </a:r>
            <a:r>
              <a:rPr lang="en-US" sz="1400" dirty="0" err="1">
                <a:solidFill>
                  <a:schemeClr val="bg2"/>
                </a:solidFill>
              </a:rPr>
              <a:t>menționează</a:t>
            </a:r>
            <a:r>
              <a:rPr lang="en-US" sz="1400" dirty="0">
                <a:solidFill>
                  <a:schemeClr val="bg2"/>
                </a:solidFill>
              </a:rPr>
              <a:t> un </a:t>
            </a:r>
            <a:r>
              <a:rPr lang="en-US" sz="1400" dirty="0" err="1">
                <a:solidFill>
                  <a:schemeClr val="bg2"/>
                </a:solidFill>
              </a:rPr>
              <a:t>eveniment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istoric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fără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detalii</a:t>
            </a:r>
            <a:r>
              <a:rPr lang="en-US" sz="1400" dirty="0">
                <a:solidFill>
                  <a:schemeClr val="bg2"/>
                </a:solidFill>
              </a:rPr>
              <a:t>, </a:t>
            </a:r>
            <a:r>
              <a:rPr lang="en-US" sz="1400" dirty="0" err="1">
                <a:solidFill>
                  <a:schemeClr val="bg2"/>
                </a:solidFill>
              </a:rPr>
              <a:t>elevul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ar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putea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dori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să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afle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mai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multe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  <a:p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CDA16EDD-1388-F53B-7D9E-2ADC59AEAE3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FC9E8C56-F278-D212-D84D-643B8F67E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A045DEC-F607-A91E-0C28-88F04BEBE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68B0C4F9-87D1-9B68-2A81-D29E49232B17}"/>
              </a:ext>
            </a:extLst>
          </p:cNvPr>
          <p:cNvSpPr txBox="1">
            <a:spLocks/>
          </p:cNvSpPr>
          <p:nvPr/>
        </p:nvSpPr>
        <p:spPr>
          <a:xfrm>
            <a:off x="4649086" y="92197"/>
            <a:ext cx="6594768" cy="1368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Etapele</a:t>
            </a:r>
            <a:r>
              <a:rPr lang="en-US" b="1" dirty="0"/>
              <a:t> </a:t>
            </a:r>
            <a:r>
              <a:rPr lang="en-US" b="1" dirty="0" err="1"/>
              <a:t>metodei</a:t>
            </a:r>
            <a:r>
              <a:rPr lang="en-US" b="1" dirty="0"/>
              <a:t> SINELG</a:t>
            </a:r>
          </a:p>
        </p:txBody>
      </p:sp>
    </p:spTree>
    <p:extLst>
      <p:ext uri="{BB962C8B-B14F-4D97-AF65-F5344CB8AC3E}">
        <p14:creationId xmlns:p14="http://schemas.microsoft.com/office/powerpoint/2010/main" val="385412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7C0A4-33E6-3404-8BE3-2E251DD7A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5FB53CC-8653-79CD-5AF4-2C2014D9F5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2171700"/>
            <a:ext cx="6594768" cy="3909869"/>
          </a:xfrm>
        </p:spPr>
        <p:txBody>
          <a:bodyPr>
            <a:normAutofit/>
          </a:bodyPr>
          <a:lstStyle/>
          <a:p>
            <a:pPr algn="ctr"/>
            <a:r>
              <a:rPr lang="ro-RO" sz="1800" b="1" dirty="0"/>
              <a:t>3. </a:t>
            </a:r>
            <a:r>
              <a:rPr lang="en-US" sz="1800" b="1" dirty="0" err="1"/>
              <a:t>Reflecția</a:t>
            </a:r>
            <a:r>
              <a:rPr lang="en-US" sz="1800" b="1" dirty="0"/>
              <a:t> </a:t>
            </a:r>
            <a:r>
              <a:rPr lang="en-US" sz="1800" b="1" dirty="0" err="1"/>
              <a:t>după</a:t>
            </a:r>
            <a:r>
              <a:rPr lang="en-US" sz="1800" b="1" dirty="0"/>
              <a:t> </a:t>
            </a:r>
            <a:r>
              <a:rPr lang="en-US" sz="1800" b="1" dirty="0" err="1"/>
              <a:t>lectură</a:t>
            </a:r>
            <a:br>
              <a:rPr lang="en-US" sz="1800" dirty="0"/>
            </a:br>
            <a:r>
              <a:rPr lang="en-US" sz="1800" dirty="0" err="1"/>
              <a:t>După</a:t>
            </a:r>
            <a:r>
              <a:rPr lang="en-US" sz="1800" dirty="0"/>
              <a:t> </a:t>
            </a:r>
            <a:r>
              <a:rPr lang="en-US" sz="1800" dirty="0" err="1"/>
              <a:t>ce</a:t>
            </a:r>
            <a:r>
              <a:rPr lang="en-US" sz="1800" dirty="0"/>
              <a:t> a </a:t>
            </a:r>
            <a:r>
              <a:rPr lang="en-US" sz="1800" dirty="0" err="1"/>
              <a:t>citit</a:t>
            </a:r>
            <a:r>
              <a:rPr lang="en-US" sz="1800" dirty="0"/>
              <a:t> </a:t>
            </a:r>
            <a:r>
              <a:rPr lang="en-US" sz="1800" dirty="0" err="1"/>
              <a:t>textul</a:t>
            </a:r>
            <a:r>
              <a:rPr lang="en-US" sz="1800" dirty="0"/>
              <a:t>, </a:t>
            </a:r>
            <a:r>
              <a:rPr lang="en-US" sz="1800" dirty="0" err="1"/>
              <a:t>elevul</a:t>
            </a:r>
            <a:r>
              <a:rPr lang="en-US" sz="18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err="1"/>
              <a:t>Răspunde</a:t>
            </a:r>
            <a:r>
              <a:rPr lang="en-US" sz="1800" dirty="0"/>
              <a:t> la </a:t>
            </a:r>
            <a:r>
              <a:rPr lang="en-US" sz="1800" dirty="0" err="1"/>
              <a:t>întrebările</a:t>
            </a:r>
            <a:r>
              <a:rPr lang="en-US" sz="1800" dirty="0"/>
              <a:t> </a:t>
            </a:r>
            <a:r>
              <a:rPr lang="en-US" sz="1800" dirty="0" err="1"/>
              <a:t>stârnite</a:t>
            </a:r>
            <a:r>
              <a:rPr lang="en-US" sz="1800" dirty="0"/>
              <a:t> de </a:t>
            </a:r>
            <a:r>
              <a:rPr lang="en-US" sz="1800" dirty="0" err="1"/>
              <a:t>simbolul</a:t>
            </a:r>
            <a:r>
              <a:rPr lang="en-US" sz="1800" dirty="0"/>
              <a:t> „?”.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err="1"/>
              <a:t>Analizează</a:t>
            </a:r>
            <a:r>
              <a:rPr lang="en-US" sz="1800" dirty="0"/>
              <a:t> </a:t>
            </a:r>
            <a:r>
              <a:rPr lang="en-US" sz="1800" dirty="0" err="1"/>
              <a:t>categoriile</a:t>
            </a:r>
            <a:r>
              <a:rPr lang="en-US" sz="1800" dirty="0"/>
              <a:t> de </a:t>
            </a:r>
            <a:r>
              <a:rPr lang="en-US" sz="1800" dirty="0" err="1"/>
              <a:t>informații</a:t>
            </a:r>
            <a:r>
              <a:rPr lang="en-US" sz="1800" dirty="0"/>
              <a:t> </a:t>
            </a:r>
            <a:r>
              <a:rPr lang="en-US" sz="1800" dirty="0" err="1"/>
              <a:t>marcate</a:t>
            </a:r>
            <a:r>
              <a:rPr lang="en-US" sz="1800" dirty="0"/>
              <a:t> </a:t>
            </a:r>
            <a:r>
              <a:rPr lang="en-US" sz="1800" dirty="0" err="1"/>
              <a:t>pentru</a:t>
            </a:r>
            <a:r>
              <a:rPr lang="en-US" sz="1800" dirty="0"/>
              <a:t> a </a:t>
            </a:r>
            <a:r>
              <a:rPr lang="en-US" sz="1800" dirty="0" err="1"/>
              <a:t>înțelege</a:t>
            </a:r>
            <a:r>
              <a:rPr lang="en-US" sz="1800" dirty="0"/>
              <a:t> </a:t>
            </a:r>
            <a:r>
              <a:rPr lang="en-US" sz="1800" dirty="0" err="1"/>
              <a:t>mai</a:t>
            </a:r>
            <a:r>
              <a:rPr lang="en-US" sz="1800" dirty="0"/>
              <a:t> bine </a:t>
            </a:r>
            <a:r>
              <a:rPr lang="en-US" sz="1800" dirty="0" err="1"/>
              <a:t>ce</a:t>
            </a:r>
            <a:r>
              <a:rPr lang="en-US" sz="1800" dirty="0"/>
              <a:t> </a:t>
            </a:r>
            <a:r>
              <a:rPr lang="en-US" sz="1800" dirty="0" err="1"/>
              <a:t>știa</a:t>
            </a:r>
            <a:r>
              <a:rPr lang="en-US" sz="1800" dirty="0"/>
              <a:t> </a:t>
            </a:r>
            <a:r>
              <a:rPr lang="en-US" sz="1800" dirty="0" err="1"/>
              <a:t>deja</a:t>
            </a:r>
            <a:r>
              <a:rPr lang="en-US" sz="1800" dirty="0"/>
              <a:t>, </a:t>
            </a:r>
            <a:r>
              <a:rPr lang="en-US" sz="1800" dirty="0" err="1"/>
              <a:t>ce</a:t>
            </a:r>
            <a:r>
              <a:rPr lang="en-US" sz="1800" dirty="0"/>
              <a:t> a </a:t>
            </a:r>
            <a:r>
              <a:rPr lang="en-US" sz="1800" dirty="0" err="1"/>
              <a:t>învățat</a:t>
            </a:r>
            <a:r>
              <a:rPr lang="en-US" sz="1800" dirty="0"/>
              <a:t> </a:t>
            </a:r>
            <a:r>
              <a:rPr lang="en-US" sz="1800" dirty="0" err="1"/>
              <a:t>și</a:t>
            </a:r>
            <a:r>
              <a:rPr lang="en-US" sz="1800" dirty="0"/>
              <a:t> </a:t>
            </a:r>
            <a:r>
              <a:rPr lang="en-US" sz="1800" dirty="0" err="1"/>
              <a:t>ce</a:t>
            </a:r>
            <a:r>
              <a:rPr lang="en-US" sz="1800" dirty="0"/>
              <a:t> nu </a:t>
            </a:r>
            <a:r>
              <a:rPr lang="en-US" sz="1800" dirty="0" err="1"/>
              <a:t>este</a:t>
            </a:r>
            <a:r>
              <a:rPr lang="en-US" sz="1800" dirty="0"/>
              <a:t> </a:t>
            </a:r>
            <a:r>
              <a:rPr lang="en-US" sz="1800" dirty="0" err="1"/>
              <a:t>clar</a:t>
            </a:r>
            <a:r>
              <a:rPr lang="en-US" sz="1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err="1"/>
              <a:t>Își</a:t>
            </a:r>
            <a:r>
              <a:rPr lang="en-US" sz="1800" dirty="0"/>
              <a:t> </a:t>
            </a:r>
            <a:r>
              <a:rPr lang="en-US" sz="1800" dirty="0" err="1"/>
              <a:t>notează</a:t>
            </a:r>
            <a:r>
              <a:rPr lang="en-US" sz="1800" dirty="0"/>
              <a:t> </a:t>
            </a:r>
            <a:r>
              <a:rPr lang="en-US" sz="1800" dirty="0" err="1"/>
              <a:t>concluzii</a:t>
            </a:r>
            <a:r>
              <a:rPr lang="en-US" sz="1800" dirty="0"/>
              <a:t> </a:t>
            </a:r>
            <a:r>
              <a:rPr lang="en-US" sz="1800" dirty="0" err="1"/>
              <a:t>sau</a:t>
            </a:r>
            <a:r>
              <a:rPr lang="en-US" sz="1800" dirty="0"/>
              <a:t> </a:t>
            </a:r>
            <a:r>
              <a:rPr lang="en-US" sz="1800" dirty="0" err="1"/>
              <a:t>întrebări</a:t>
            </a:r>
            <a:r>
              <a:rPr lang="en-US" sz="1800" dirty="0"/>
              <a:t> </a:t>
            </a:r>
            <a:r>
              <a:rPr lang="en-US" sz="1800" dirty="0" err="1"/>
              <a:t>pentru</a:t>
            </a:r>
            <a:r>
              <a:rPr lang="en-US" sz="1800" dirty="0"/>
              <a:t> </a:t>
            </a:r>
            <a:r>
              <a:rPr lang="en-US" sz="1800" dirty="0" err="1"/>
              <a:t>discuții</a:t>
            </a:r>
            <a:r>
              <a:rPr lang="en-US" sz="1800" dirty="0"/>
              <a:t> </a:t>
            </a:r>
            <a:r>
              <a:rPr lang="en-US" sz="1800" dirty="0" err="1"/>
              <a:t>ulterioare</a:t>
            </a:r>
            <a:r>
              <a:rPr lang="en-US" sz="1800" dirty="0"/>
              <a:t>.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FE403555-4301-2E17-FEBE-5FBE9F0C12B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DD46152F-9770-B744-54DD-5C8C08A2A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7F1900E-6BC8-2613-3C96-058CBBF4C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E927530F-686D-488F-A1E6-6C71C3C32DDB}"/>
              </a:ext>
            </a:extLst>
          </p:cNvPr>
          <p:cNvSpPr txBox="1">
            <a:spLocks/>
          </p:cNvSpPr>
          <p:nvPr/>
        </p:nvSpPr>
        <p:spPr>
          <a:xfrm>
            <a:off x="4668136" y="169660"/>
            <a:ext cx="6594768" cy="1368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Etapele</a:t>
            </a:r>
            <a:r>
              <a:rPr lang="en-US" b="1" dirty="0"/>
              <a:t> </a:t>
            </a:r>
            <a:r>
              <a:rPr lang="en-US" b="1" dirty="0" err="1"/>
              <a:t>metodei</a:t>
            </a:r>
            <a:r>
              <a:rPr lang="en-US" b="1" dirty="0"/>
              <a:t> SINELG</a:t>
            </a:r>
          </a:p>
        </p:txBody>
      </p:sp>
    </p:spTree>
    <p:extLst>
      <p:ext uri="{BB962C8B-B14F-4D97-AF65-F5344CB8AC3E}">
        <p14:creationId xmlns:p14="http://schemas.microsoft.com/office/powerpoint/2010/main" val="2704793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587" y="135126"/>
            <a:ext cx="6589150" cy="1988706"/>
          </a:xfrm>
        </p:spPr>
        <p:txBody>
          <a:bodyPr/>
          <a:lstStyle/>
          <a:p>
            <a:r>
              <a:rPr lang="en-US" dirty="0" err="1"/>
              <a:t>Beneficiile</a:t>
            </a:r>
            <a:r>
              <a:rPr lang="en-US" dirty="0"/>
              <a:t> </a:t>
            </a:r>
            <a:r>
              <a:rPr lang="en-US" dirty="0" err="1"/>
              <a:t>metodei</a:t>
            </a:r>
            <a:r>
              <a:rPr lang="en-US" dirty="0"/>
              <a:t> SINELG</a:t>
            </a:r>
            <a:r>
              <a:rPr lang="ro-RO" dirty="0"/>
              <a:t>: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5F7DA67-35AB-AB46-3B6B-8CCF3C1E0ADE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508335" y="1424130"/>
            <a:ext cx="6997366" cy="5047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Creșterea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nivelului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atenție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Elevii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nu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doar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„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scanează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”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textul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pasiv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ci sunt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implicați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activ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înțelegerea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interpretarea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acestuia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ro-RO" altLang="en-US" sz="1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Monitorizarea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progresului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personal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Folosirea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simbolurilor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ajută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elevul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observe cum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evoluează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cunoștințele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sale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lacune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mai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are.</a:t>
            </a:r>
            <a:endParaRPr kumimoji="0" lang="ro-RO" altLang="en-US" sz="1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Stimularea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gândirii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critice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reflexive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Elevii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învață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evalueze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informațiile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să-și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pună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întrebări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analizeze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dacă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ceea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știu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este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corect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sau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trebuie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ajustat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ro-RO" altLang="en-US" sz="1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Personalizarea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învățării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Metoda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permite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adaptarea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procesului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învățare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la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nivelul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cunoștințe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al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fiecărui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elev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concentrându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-se pe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nevoile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interesele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individuale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ro-RO" altLang="en-US" sz="16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Încurajarea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autonomiei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în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învățare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Elevii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își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dezvoltă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capacitatea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de 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învăța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singuri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printr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-o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abordare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metodică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și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organizată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lecturii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0" y="275465"/>
            <a:ext cx="6449786" cy="1029586"/>
          </a:xfrm>
        </p:spPr>
        <p:txBody>
          <a:bodyPr>
            <a:normAutofit/>
          </a:bodyPr>
          <a:lstStyle/>
          <a:p>
            <a:r>
              <a:rPr lang="ro-RO" dirty="0"/>
              <a:t>Concluzie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772" y="1590675"/>
            <a:ext cx="6449785" cy="2812597"/>
          </a:xfrm>
        </p:spPr>
        <p:txBody>
          <a:bodyPr>
            <a:normAutofit/>
          </a:bodyPr>
          <a:lstStyle/>
          <a:p>
            <a:r>
              <a:rPr lang="en-US" dirty="0" err="1"/>
              <a:t>Această</a:t>
            </a:r>
            <a:r>
              <a:rPr lang="en-US" dirty="0"/>
              <a:t> </a:t>
            </a:r>
            <a:r>
              <a:rPr lang="en-US" dirty="0" err="1"/>
              <a:t>metodă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extrem</a:t>
            </a:r>
            <a:r>
              <a:rPr lang="en-US" dirty="0"/>
              <a:t> de </a:t>
            </a:r>
            <a:r>
              <a:rPr lang="en-US" dirty="0" err="1"/>
              <a:t>eficientă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educație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fi </a:t>
            </a:r>
            <a:r>
              <a:rPr lang="en-US" dirty="0" err="1"/>
              <a:t>adaptată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toate</a:t>
            </a:r>
            <a:r>
              <a:rPr lang="en-US" dirty="0"/>
              <a:t> </a:t>
            </a:r>
            <a:r>
              <a:rPr lang="en-US" dirty="0" err="1"/>
              <a:t>nivelurile</a:t>
            </a:r>
            <a:r>
              <a:rPr lang="en-US" dirty="0"/>
              <a:t> de </a:t>
            </a:r>
            <a:r>
              <a:rPr lang="en-US" dirty="0" err="1"/>
              <a:t>învățământ</a:t>
            </a:r>
            <a:r>
              <a:rPr lang="en-US" dirty="0"/>
              <a:t>, de la </a:t>
            </a:r>
            <a:r>
              <a:rPr lang="en-US" dirty="0" err="1"/>
              <a:t>primar</a:t>
            </a:r>
            <a:r>
              <a:rPr lang="en-US" dirty="0"/>
              <a:t> la </a:t>
            </a:r>
            <a:r>
              <a:rPr lang="en-US" dirty="0" err="1"/>
              <a:t>universitar</a:t>
            </a:r>
            <a:r>
              <a:rPr lang="en-US" dirty="0"/>
              <a:t>,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funcție</a:t>
            </a:r>
            <a:r>
              <a:rPr lang="en-US" dirty="0"/>
              <a:t> de </a:t>
            </a:r>
            <a:r>
              <a:rPr lang="en-US" dirty="0" err="1"/>
              <a:t>complexitatea</a:t>
            </a:r>
            <a:r>
              <a:rPr lang="en-US" dirty="0"/>
              <a:t> </a:t>
            </a:r>
            <a:r>
              <a:rPr lang="en-US" dirty="0" err="1"/>
              <a:t>textului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de </a:t>
            </a:r>
            <a:r>
              <a:rPr lang="en-US" dirty="0" err="1"/>
              <a:t>obiectivele</a:t>
            </a:r>
            <a:r>
              <a:rPr lang="en-US" dirty="0"/>
              <a:t> de </a:t>
            </a:r>
            <a:r>
              <a:rPr lang="en-US" dirty="0" err="1"/>
              <a:t>învățare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{533F46B0-1FF9-4F5B-9284-AD631F90CBDA}tf33968143_win32</Template>
  <TotalTime>38</TotalTime>
  <Words>534</Words>
  <Application>Microsoft Office PowerPoint</Application>
  <PresentationFormat>Widescreen</PresentationFormat>
  <Paragraphs>49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Calibri</vt:lpstr>
      <vt:lpstr>Lato</vt:lpstr>
      <vt:lpstr>Custom</vt:lpstr>
      <vt:lpstr>Metoda SINELG  (Sistemul Interactiv de Notare pentru Eficientizarea Lecturii şi Gândirii)</vt:lpstr>
      <vt:lpstr>Prezentare interactiva</vt:lpstr>
      <vt:lpstr>CE este metoda Sinelg?</vt:lpstr>
      <vt:lpstr>PowerPoint Presentation</vt:lpstr>
      <vt:lpstr>PowerPoint Presentation</vt:lpstr>
      <vt:lpstr>PowerPoint Presentation</vt:lpstr>
      <vt:lpstr>Beneficiile metodei SINELG:</vt:lpstr>
      <vt:lpstr>Concluzie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Vlad Mutu</dc:creator>
  <cp:lastModifiedBy>Vlad Mutu</cp:lastModifiedBy>
  <cp:revision>3</cp:revision>
  <dcterms:created xsi:type="dcterms:W3CDTF">2025-01-05T21:28:04Z</dcterms:created>
  <dcterms:modified xsi:type="dcterms:W3CDTF">2025-01-07T19:28:45Z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